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Pretendard Regular"/>
      <p:regular r:id="rId38"/>
    </p:embeddedFont>
    <p:embeddedFont>
      <p:font typeface="Pretendard Bold"/>
      <p:bold r:id="rId39"/>
    </p:embeddedFont>
    <p:embeddedFont>
      <p:font typeface="Pretendard SemiBold"/>
      <p:bold r:id="rId40"/>
    </p:embeddedFont>
    <p:embeddedFont>
      <p:font typeface="Pretendard Medium"/>
      <p:bold r:id="rId41"/>
    </p:embeddedFont>
    <p:embeddedFont>
      <p:font typeface="Nanum Pen Script"/>
      <p:regular r:id="rId42"/>
    </p:embeddedFont>
    <p:embeddedFont>
      <p:font typeface="210 Ohneuleun Regular"/>
      <p:regular r:id="rId43"/>
    </p:embeddedFont>
    <p:embeddedFont>
      <p:font typeface="Pretendard Light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1.fntdata" Type="http://schemas.openxmlformats.org/officeDocument/2006/relationships/font"/><Relationship Id="rId39" Target="fonts/font2.fntdata" Type="http://schemas.openxmlformats.org/officeDocument/2006/relationships/font"/><Relationship Id="rId4" Target="theme/theme1.xml" Type="http://schemas.openxmlformats.org/officeDocument/2006/relationships/theme"/><Relationship Id="rId40" Target="fonts/font3.fntdata" Type="http://schemas.openxmlformats.org/officeDocument/2006/relationships/font"/><Relationship Id="rId41" Target="fonts/font4.fntdata" Type="http://schemas.openxmlformats.org/officeDocument/2006/relationships/font"/><Relationship Id="rId42" Target="fonts/font5.fntdata" Type="http://schemas.openxmlformats.org/officeDocument/2006/relationships/font"/><Relationship Id="rId43" Target="fonts/font6.fntdata" Type="http://schemas.openxmlformats.org/officeDocument/2006/relationships/font"/><Relationship Id="rId44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6.png" Type="http://schemas.openxmlformats.org/officeDocument/2006/relationships/image"/><Relationship Id="rId4" Target="../media/image40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7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8.png" Type="http://schemas.openxmlformats.org/officeDocument/2006/relationships/image"/><Relationship Id="rId4" Target="../media/image40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12.png" Type="http://schemas.openxmlformats.org/officeDocument/2006/relationships/image"/><Relationship Id="rId3" Target="../media/image49.png" Type="http://schemas.openxmlformats.org/officeDocument/2006/relationships/image"/><Relationship Id="rId4" Target="../media/image40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2" Target="../media/image12.png" Type="http://schemas.openxmlformats.org/officeDocument/2006/relationships/image"/><Relationship Id="rId3" Target="../media/image58.png" Type="http://schemas.openxmlformats.org/officeDocument/2006/relationships/image"/><Relationship Id="rId4" Target="../media/image40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2.png" Type="http://schemas.openxmlformats.org/officeDocument/2006/relationships/image"/><Relationship Id="rId3" Target="../media/image79.png" Type="http://schemas.openxmlformats.org/officeDocument/2006/relationships/image"/><Relationship Id="rId4" Target="../media/image73.png" Type="http://schemas.openxmlformats.org/officeDocument/2006/relationships/image"/><Relationship Id="rId5" Target="../media/image80.png" Type="http://schemas.openxmlformats.org/officeDocument/2006/relationships/image"/><Relationship Id="rId6" Target="../media/image72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40.png" Type="http://schemas.openxmlformats.org/officeDocument/2006/relationships/image"/><Relationship Id="rId2" Target="../media/image12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50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72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5.png" Type="http://schemas.openxmlformats.org/officeDocument/2006/relationships/image"/><Relationship Id="rId4" Target="../media/image40.png" Type="http://schemas.openxmlformats.org/officeDocument/2006/relationships/image"/><Relationship Id="rId5" Target="../media/image91.png" Type="http://schemas.openxmlformats.org/officeDocument/2006/relationships/image"/><Relationship Id="rId6" Target="../media/image72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8.png" Type="http://schemas.openxmlformats.org/officeDocument/2006/relationships/image"/><Relationship Id="rId4" Target="../media/image40.png" Type="http://schemas.openxmlformats.org/officeDocument/2006/relationships/image"/><Relationship Id="rId5" Target="../media/image91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3.png" Type="http://schemas.openxmlformats.org/officeDocument/2006/relationships/image"/><Relationship Id="rId4" Target="../media/image40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40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0.png" Type="http://schemas.openxmlformats.org/officeDocument/2006/relationships/image"/><Relationship Id="rId4" Target="../media/image40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Relationship Id="rId6" Target="../media/image1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png" Type="http://schemas.openxmlformats.org/officeDocument/2006/relationships/image"/><Relationship Id="rId11" Target="../media/image126.png" Type="http://schemas.openxmlformats.org/officeDocument/2006/relationships/image"/><Relationship Id="rId12" Target="../media/image127.png" Type="http://schemas.openxmlformats.org/officeDocument/2006/relationships/image"/><Relationship Id="rId13" Target="../media/image128.png" Type="http://schemas.openxmlformats.org/officeDocument/2006/relationships/image"/><Relationship Id="rId14" Target="../media/image12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19.png" Type="http://schemas.openxmlformats.org/officeDocument/2006/relationships/image"/><Relationship Id="rId5" Target="../media/image120.png" Type="http://schemas.openxmlformats.org/officeDocument/2006/relationships/image"/><Relationship Id="rId6" Target="../media/image121.png" Type="http://schemas.openxmlformats.org/officeDocument/2006/relationships/image"/><Relationship Id="rId7" Target="../media/image122.png" Type="http://schemas.openxmlformats.org/officeDocument/2006/relationships/image"/><Relationship Id="rId8" Target="../media/image123.pn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0.png" Type="http://schemas.openxmlformats.org/officeDocument/2006/relationships/image"/><Relationship Id="rId5" Target="../media/image1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2.png" Type="http://schemas.openxmlformats.org/officeDocument/2006/relationships/image"/><Relationship Id="rId5" Target="../media/image133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Relationship Id="rId8" Target="../media/image136.png" Type="http://schemas.openxmlformats.org/officeDocument/2006/relationships/image"/><Relationship Id="rId9" Target="../media/image1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8.png" Type="http://schemas.openxmlformats.org/officeDocument/2006/relationships/image"/><Relationship Id="rId5" Target="../media/image139.png" Type="http://schemas.openxmlformats.org/officeDocument/2006/relationships/image"/><Relationship Id="rId6" Target="../media/image140.png" Type="http://schemas.openxmlformats.org/officeDocument/2006/relationships/image"/><Relationship Id="rId7" Target="../media/image141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45.png" Type="http://schemas.openxmlformats.org/officeDocument/2006/relationships/image"/><Relationship Id="rId5" Target="../media/image146.png" Type="http://schemas.openxmlformats.org/officeDocument/2006/relationships/image"/><Relationship Id="rId6" Target="../media/image147.png" Type="http://schemas.openxmlformats.org/officeDocument/2006/relationships/image"/><Relationship Id="rId7" Target="../media/image1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0.png" Type="http://schemas.openxmlformats.org/officeDocument/2006/relationships/image"/><Relationship Id="rId8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5803900"/>
            <a:ext cx="1879600" cy="711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083800" y="5930900"/>
            <a:ext cx="1168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FFFFFF"/>
                </a:solidFill>
                <a:latin typeface="Pretendard Regular"/>
              </a:rPr>
              <a:t>&gt;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0" y="3822700"/>
            <a:ext cx="266700" cy="27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0" y="6045200"/>
            <a:ext cx="2159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2222500"/>
            <a:ext cx="6172200" cy="617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17200" y="6121400"/>
            <a:ext cx="6350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4300" y="2222500"/>
            <a:ext cx="6172200" cy="6172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44000" y="3911600"/>
            <a:ext cx="74295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400" b="false" i="false" u="none" strike="noStrike" spc="-4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6900" y="5930900"/>
            <a:ext cx="1054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Bold"/>
              </a:rPr>
              <a:t>황천길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82100" y="3670300"/>
            <a:ext cx="83566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계획대로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소비하지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못하는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당신에게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필요한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AI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기반</a:t>
            </a:r>
            <a:r>
              <a:rPr lang="en-US" sz="2800" b="false" i="false" u="none" strike="noStrike">
                <a:solidFill>
                  <a:srgbClr val="C2C2C2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C2C2C2"/>
                </a:solidFill>
                <a:ea typeface="Pretendard Bold"/>
              </a:rPr>
              <a:t>가계부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40000" y="36957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패턴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요약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1700" y="787400"/>
            <a:ext cx="8394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대체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전략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제안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87500" y="1993900"/>
            <a:ext cx="13271500" cy="7188200"/>
          </a:xfrm>
          <a:prstGeom prst="rect">
            <a:avLst/>
          </a:prstGeom>
          <a:effectLst>
            <a:outerShdw dir="16200000" dist="0" blurRad="515261">
              <a:srgbClr val="000000">
                <a:alpha val="50000"/>
              </a:srgbClr>
            </a:outerShdw>
          </a:effectLst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19939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03400" y="2032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36400" y="8191500"/>
            <a:ext cx="3937000" cy="292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03500" y="81153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대체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전략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제안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87200" y="3784600"/>
            <a:ext cx="39370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4025900"/>
            <a:ext cx="14478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420000">
            <a:off x="1231900" y="4305300"/>
            <a:ext cx="5588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-1473200" y="4025900"/>
            <a:ext cx="4216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도우미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26600" y="1371600"/>
            <a:ext cx="4813300" cy="1485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579600" y="914400"/>
            <a:ext cx="3441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ChatGPT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의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도우미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52700" y="29718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정기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정리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2006600"/>
            <a:ext cx="13716000" cy="7416800"/>
          </a:xfrm>
          <a:prstGeom prst="rect">
            <a:avLst/>
          </a:prstGeom>
          <a:effectLst>
            <a:outerShdw dir="16200000" dist="0" blurRad="548535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01700" y="787400"/>
            <a:ext cx="8356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절약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시뮬레이션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0200" y="20193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16100" y="20574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36400" y="8191500"/>
            <a:ext cx="3937000" cy="292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03500" y="81153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절약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시뮬레이션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25300" y="3048000"/>
            <a:ext cx="39370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9893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보상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기반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챌린지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기능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" y="1981200"/>
            <a:ext cx="14185900" cy="7683500"/>
          </a:xfrm>
          <a:prstGeom prst="rect">
            <a:avLst/>
          </a:prstGeom>
          <a:effectLst>
            <a:outerShdw dir="16200000" dist="0" blurRad="588456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4960600" y="965200"/>
            <a:ext cx="37084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1.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오늘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/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이번달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지출률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2.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권장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지출액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3.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목표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예산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4.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이번달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경과율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을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보여주는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홈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위젯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(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실시간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500" b="false" i="false" u="none" strike="noStrike">
                <a:solidFill>
                  <a:srgbClr val="0050FF"/>
                </a:solidFill>
                <a:ea typeface="Pretendard SemiBold"/>
              </a:rPr>
              <a:t>반영</a:t>
            </a:r>
            <a:r>
              <a:rPr lang="en-US" sz="2500" b="false" i="false" u="none" strike="noStrike">
                <a:solidFill>
                  <a:srgbClr val="0050FF"/>
                </a:solidFill>
                <a:latin typeface="Pretendard SemiBold"/>
              </a:rPr>
              <a:t>)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20193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23900" y="20574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53800" y="3581400"/>
            <a:ext cx="2806700" cy="264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53800" y="6235700"/>
            <a:ext cx="2806700" cy="344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47500" y="3962400"/>
            <a:ext cx="20066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44300" y="6426200"/>
            <a:ext cx="2324100" cy="308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47500" y="3771900"/>
            <a:ext cx="1752600" cy="26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36200" y="2908300"/>
            <a:ext cx="4559300" cy="90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581900" y="6845300"/>
            <a:ext cx="7708900" cy="107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944600" y="4851400"/>
            <a:ext cx="1739900" cy="38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532100" y="7493000"/>
            <a:ext cx="2628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달력에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수입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/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표시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2600" y="4635500"/>
            <a:ext cx="262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챌린지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3512800" y="6654800"/>
            <a:ext cx="1739900" cy="38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5290800" y="6426200"/>
            <a:ext cx="262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카테고리별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9893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이전의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유연성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2019300"/>
            <a:ext cx="14135100" cy="7658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2057400"/>
            <a:ext cx="1574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23900" y="20955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75100" y="2794000"/>
            <a:ext cx="108331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67200" y="4076700"/>
            <a:ext cx="10744200" cy="107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11400" y="1663700"/>
            <a:ext cx="2603500" cy="2743200"/>
          </a:xfrm>
          <a:prstGeom prst="rect">
            <a:avLst/>
          </a:prstGeom>
          <a:effectLst>
            <a:outerShdw dir="16200000" dist="0" blurRad="67721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57600" y="4038600"/>
            <a:ext cx="546100" cy="24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036800" y="4673600"/>
            <a:ext cx="2844800" cy="2273300"/>
          </a:xfrm>
          <a:prstGeom prst="rect">
            <a:avLst/>
          </a:prstGeom>
          <a:effectLst>
            <a:outerShdw dir="16200000" dist="0" blurRad="51316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040100" y="4864100"/>
            <a:ext cx="520700" cy="26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59300" y="5930900"/>
            <a:ext cx="4064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887700" y="5397500"/>
            <a:ext cx="419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71700" y="7175500"/>
            <a:ext cx="3086100" cy="2781300"/>
          </a:xfrm>
          <a:prstGeom prst="rect">
            <a:avLst/>
          </a:prstGeom>
          <a:effectLst>
            <a:outerShdw dir="16200000" dist="0" blurRad="76879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48000" y="4724400"/>
            <a:ext cx="11760200" cy="2844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087600" y="1181100"/>
            <a:ext cx="262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비밀번호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변경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96700" y="4648200"/>
            <a:ext cx="3581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내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데이터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불러오기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57600" y="4076700"/>
            <a:ext cx="5588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" b="true" i="false" u="none" strike="noStrike">
                <a:solidFill>
                  <a:srgbClr val="000000"/>
                </a:solidFill>
                <a:ea typeface="Pretendard Regular"/>
              </a:rPr>
              <a:t>불러오기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40100" y="4914900"/>
            <a:ext cx="5588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" b="true" i="false" u="none" strike="noStrike">
                <a:solidFill>
                  <a:srgbClr val="000000"/>
                </a:solidFill>
                <a:ea typeface="Pretendard Regular"/>
              </a:rPr>
              <a:t>불러오기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63900" y="5372100"/>
            <a:ext cx="5588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00" b="true" i="false" u="none" strike="noStrike">
                <a:solidFill>
                  <a:srgbClr val="000000"/>
                </a:solidFill>
                <a:ea typeface="Pretendard Light"/>
              </a:rPr>
              <a:t>업로드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97400" y="5981700"/>
            <a:ext cx="5588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00" b="true" i="false" u="none" strike="noStrike">
                <a:solidFill>
                  <a:srgbClr val="FFFFFF"/>
                </a:solidFill>
                <a:ea typeface="Pretendard Regular"/>
              </a:rPr>
              <a:t>업로드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3900" y="7048500"/>
            <a:ext cx="2628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계정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탈퇴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2844800"/>
            <a:ext cx="10502900" cy="5689600"/>
          </a:xfrm>
          <a:prstGeom prst="rect">
            <a:avLst/>
          </a:prstGeom>
          <a:effectLst>
            <a:outerShdw dir="16200000" dist="0" blurRad="322439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5207000"/>
            <a:ext cx="64262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4394200"/>
            <a:ext cx="6807200" cy="2082800"/>
          </a:xfrm>
          <a:prstGeom prst="rect">
            <a:avLst/>
          </a:prstGeom>
          <a:effectLst>
            <a:outerShdw dir="16200000" dist="0" blurRad="43350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94400" y="2514600"/>
            <a:ext cx="66167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13400" y="6807200"/>
            <a:ext cx="6616700" cy="1358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76200" y="22987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공지사항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(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관리자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전용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000" y="7924800"/>
            <a:ext cx="3035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공지사항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20600" y="3822700"/>
            <a:ext cx="4597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공지사항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조회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(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제목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,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시간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,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내용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)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9600" y="2882900"/>
            <a:ext cx="1270000" cy="444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87400" y="2921000"/>
            <a:ext cx="1778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3352800"/>
            <a:ext cx="10160000" cy="5511800"/>
          </a:xfrm>
          <a:prstGeom prst="rect">
            <a:avLst/>
          </a:prstGeom>
          <a:effectLst>
            <a:outerShdw dir="16200000" dist="0" blurRad="302244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51100" y="3873500"/>
            <a:ext cx="6223000" cy="4864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22100" y="3810000"/>
            <a:ext cx="6172200" cy="1879600"/>
          </a:xfrm>
          <a:prstGeom prst="rect">
            <a:avLst/>
          </a:prstGeom>
          <a:effectLst>
            <a:outerShdw dir="16200000" dist="0" blurRad="35189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21400" y="4216400"/>
            <a:ext cx="56007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2628900"/>
            <a:ext cx="3860800" cy="1600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601200" y="24003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회원가입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22100" y="31496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회원가입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완료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시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" y="3365500"/>
            <a:ext cx="1270000" cy="444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50900" y="3403600"/>
            <a:ext cx="1778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2844800"/>
            <a:ext cx="10363200" cy="5626100"/>
          </a:xfrm>
          <a:prstGeom prst="rect">
            <a:avLst/>
          </a:prstGeom>
          <a:effectLst>
            <a:outerShdw dir="16200000" dist="0" blurRad="314837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753600" y="22098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로그인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80100" y="7569200"/>
            <a:ext cx="66167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37200" y="2425700"/>
            <a:ext cx="4114800" cy="170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16600" y="5613400"/>
            <a:ext cx="66167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66500" y="3886200"/>
            <a:ext cx="6540500" cy="2247900"/>
          </a:xfrm>
          <a:prstGeom prst="rect">
            <a:avLst/>
          </a:prstGeom>
          <a:effectLst>
            <a:outerShdw dir="16200000" dist="0" blurRad="50229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96800" y="6591300"/>
            <a:ext cx="3213100" cy="3251200"/>
          </a:xfrm>
          <a:prstGeom prst="rect">
            <a:avLst/>
          </a:prstGeom>
          <a:effectLst>
            <a:outerShdw dir="16200000" dist="0" blurRad="102515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79200" y="1168400"/>
            <a:ext cx="5626100" cy="1651000"/>
          </a:xfrm>
          <a:prstGeom prst="rect">
            <a:avLst/>
          </a:prstGeom>
          <a:effectLst>
            <a:outerShdw dir="16200000" dist="0" blurRad="27054">
              <a:srgbClr val="000000">
                <a:alpha val="5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1404600" y="33147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구글로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로그인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34600" y="89408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네이버로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로그인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79200" y="6731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로그인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성공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시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9600" y="2882900"/>
            <a:ext cx="1270000" cy="444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87400" y="2921000"/>
            <a:ext cx="1778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1778000"/>
            <a:ext cx="14960600" cy="8102600"/>
          </a:xfrm>
          <a:prstGeom prst="rect">
            <a:avLst/>
          </a:prstGeom>
          <a:effectLst>
            <a:outerShdw dir="16200000" dist="0" blurRad="654360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2755900"/>
            <a:ext cx="13716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3035300"/>
            <a:ext cx="10668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41600" y="1866900"/>
            <a:ext cx="17907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090900" y="1600200"/>
            <a:ext cx="609600" cy="3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84300" y="3390900"/>
            <a:ext cx="2806700" cy="264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84300" y="6045200"/>
            <a:ext cx="2806700" cy="347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0" y="3784600"/>
            <a:ext cx="2006600" cy="205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87500" y="6235700"/>
            <a:ext cx="2324100" cy="308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78000" y="3581400"/>
            <a:ext cx="1752600" cy="266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25700" y="1816100"/>
            <a:ext cx="1689100" cy="596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667000" y="1854200"/>
            <a:ext cx="237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3200" y="28321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홈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35300" y="406400"/>
            <a:ext cx="4216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공지사항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로그아웃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1930400"/>
            <a:ext cx="12319000" cy="8102600"/>
          </a:xfrm>
          <a:prstGeom prst="rect">
            <a:avLst/>
          </a:prstGeom>
          <a:effectLst>
            <a:outerShdw dir="16200000" dist="0" blurRad="654360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42700" y="1993900"/>
            <a:ext cx="1727200" cy="55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1701800"/>
            <a:ext cx="66167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38400" y="1460500"/>
            <a:ext cx="2070100" cy="2705100"/>
          </a:xfrm>
          <a:prstGeom prst="rect">
            <a:avLst/>
          </a:prstGeom>
          <a:effectLst>
            <a:outerShdw dir="16200000" dist="0" blurRad="42665">
              <a:srgbClr val="000000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4267200"/>
            <a:ext cx="4749800" cy="1244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14400" y="5981700"/>
            <a:ext cx="4292600" cy="3086100"/>
          </a:xfrm>
          <a:prstGeom prst="rect">
            <a:avLst/>
          </a:prstGeom>
          <a:effectLst>
            <a:outerShdw dir="16200000" dist="0" blurRad="94942">
              <a:srgbClr val="000000">
                <a:alpha val="5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3652500" y="14732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날짜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선택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09700" y="4902200"/>
            <a:ext cx="4216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이번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달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지출내역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확인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(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수정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,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삭제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가능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)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" y="1981200"/>
            <a:ext cx="1574800" cy="558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8100" y="20193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87700" y="2349500"/>
            <a:ext cx="1739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수입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입력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2273300"/>
            <a:ext cx="10248900" cy="6743700"/>
          </a:xfrm>
          <a:prstGeom prst="rect">
            <a:avLst/>
          </a:prstGeom>
          <a:effectLst>
            <a:outerShdw dir="16200000" dist="0" blurRad="452673">
              <a:srgbClr val="000000">
                <a:alpha val="50000"/>
              </a:srgbClr>
            </a:outerShdw>
          </a:effectLst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0300" y="2298700"/>
            <a:ext cx="1473200" cy="520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6200" y="2336800"/>
            <a:ext cx="2082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0" y="2324100"/>
            <a:ext cx="14605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2540000"/>
            <a:ext cx="6616700" cy="135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07200" y="4800600"/>
            <a:ext cx="65024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25500" y="5219700"/>
            <a:ext cx="4025900" cy="2235200"/>
          </a:xfrm>
          <a:prstGeom prst="rect">
            <a:avLst/>
          </a:prstGeom>
          <a:effectLst>
            <a:outerShdw dir="16200000" dist="0" blurRad="49750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3525500" y="4572000"/>
            <a:ext cx="2413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내역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수정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685800"/>
            <a:ext cx="5613400" cy="8915400"/>
          </a:xfrm>
          <a:prstGeom prst="rect">
            <a:avLst/>
          </a:prstGeom>
          <a:effectLst>
            <a:outerShdw dir="16200000" dist="0" blurRad="745709">
              <a:srgbClr val="000000">
                <a:alpha val="8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0" y="685800"/>
            <a:ext cx="3606800" cy="4406900"/>
          </a:xfrm>
          <a:prstGeom prst="rect">
            <a:avLst/>
          </a:prstGeom>
          <a:effectLst>
            <a:outerShdw dir="2700000" dist="0" blurRad="307710">
              <a:srgbClr val="000000">
                <a:alpha val="8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460500" y="2641600"/>
            <a:ext cx="4381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800" b="false" i="false" u="none" strike="noStrike" spc="11700">
                <a:solidFill>
                  <a:srgbClr val="FBFBFB"/>
                </a:solidFill>
                <a:ea typeface="Pretendard 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10400" y="1143000"/>
            <a:ext cx="10668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0050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0400" y="2159000"/>
            <a:ext cx="1346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23500" y="685800"/>
            <a:ext cx="3606800" cy="4406900"/>
          </a:xfrm>
          <a:prstGeom prst="rect">
            <a:avLst/>
          </a:prstGeom>
          <a:effectLst>
            <a:outerShdw dir="2700000" dist="0" blurRad="307710">
              <a:srgbClr val="000000">
                <a:alpha val="8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0756900" y="1143000"/>
            <a:ext cx="10668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0050FF"/>
                </a:solidFill>
                <a:latin typeface="Pretendard Semi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800" y="2171700"/>
            <a:ext cx="267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57300" y="685800"/>
            <a:ext cx="3606800" cy="4406900"/>
          </a:xfrm>
          <a:prstGeom prst="rect">
            <a:avLst/>
          </a:prstGeom>
          <a:effectLst>
            <a:outerShdw dir="2700000" dist="0" blurRad="307710">
              <a:srgbClr val="000000">
                <a:alpha val="8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4490700" y="1143000"/>
            <a:ext cx="10414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0050FF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0700" y="2146300"/>
            <a:ext cx="267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0" y="5194300"/>
            <a:ext cx="3606800" cy="4406900"/>
          </a:xfrm>
          <a:prstGeom prst="rect">
            <a:avLst/>
          </a:prstGeom>
          <a:effectLst>
            <a:outerShdw dir="2700000" dist="0" blurRad="307710">
              <a:srgbClr val="000000">
                <a:alpha val="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7010400" y="5651500"/>
            <a:ext cx="10668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0050FF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34200" y="6718300"/>
            <a:ext cx="267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23500" y="5194300"/>
            <a:ext cx="3606800" cy="4406900"/>
          </a:xfrm>
          <a:prstGeom prst="rect">
            <a:avLst/>
          </a:prstGeom>
          <a:effectLst>
            <a:outerShdw dir="2700000" dist="0" blurRad="307710">
              <a:srgbClr val="000000">
                <a:alpha val="8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10756900" y="5651500"/>
            <a:ext cx="10668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0050FF"/>
                </a:solidFill>
                <a:latin typeface="Pretendard Semi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5000" y="6718300"/>
            <a:ext cx="267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Pretendard Bold"/>
              </a:rPr>
              <a:t>마무리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7683500"/>
            <a:ext cx="215900" cy="21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5143500"/>
            <a:ext cx="2159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20900" y="4038600"/>
            <a:ext cx="3314700" cy="3314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8500" y="2921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팀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33100" y="2921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플랜잇이란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58500" y="3479800"/>
            <a:ext cx="1955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기획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배경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23100" y="73914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개발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환경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0400" y="7899400"/>
            <a:ext cx="1244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ERD /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목업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23100" y="8420100"/>
            <a:ext cx="135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개발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일정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90700" y="28829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핵심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기능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56900" y="7454900"/>
            <a:ext cx="1511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개선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방안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56900" y="7962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느낀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점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56900" y="84582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QnA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3100" y="8915400"/>
            <a:ext cx="135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로그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기록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90700" y="3479800"/>
            <a:ext cx="295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부가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기능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48500" y="34671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팀원</a:t>
            </a:r>
            <a:r>
              <a:rPr lang="en-US" sz="2200" b="false" i="false" u="none" strike="noStrike" spc="-1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787878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41500" y="2247900"/>
            <a:ext cx="1739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입력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120900"/>
            <a:ext cx="10248900" cy="6819900"/>
          </a:xfrm>
          <a:prstGeom prst="rect">
            <a:avLst/>
          </a:prstGeom>
          <a:effectLst>
            <a:outerShdw dir="16200000" dist="0" blurRad="462837">
              <a:srgbClr val="000000">
                <a:alpha val="50000"/>
              </a:srgbClr>
            </a:outerShdw>
          </a:effectLst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21463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2171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04400" y="2159000"/>
            <a:ext cx="1625600" cy="53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01100" y="2438400"/>
            <a:ext cx="5562600" cy="135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4635500"/>
            <a:ext cx="6667500" cy="124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95400" y="4800600"/>
            <a:ext cx="3886200" cy="1231900"/>
          </a:xfrm>
          <a:prstGeom prst="rect">
            <a:avLst/>
          </a:prstGeom>
          <a:effectLst>
            <a:outerShdw dir="16200000" dist="0" blurRad="15212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0" y="6400800"/>
            <a:ext cx="3949700" cy="2527300"/>
          </a:xfrm>
          <a:prstGeom prst="rect">
            <a:avLst/>
          </a:prstGeom>
          <a:effectLst>
            <a:outerShdw dir="16200000" dist="0" blurRad="63740">
              <a:srgbClr val="000000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3982700" y="4203700"/>
            <a:ext cx="2413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내역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삭제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341600" y="31369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성향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4800" y="1981200"/>
            <a:ext cx="13792200" cy="7480300"/>
          </a:xfrm>
          <a:prstGeom prst="rect">
            <a:avLst/>
          </a:prstGeom>
          <a:effectLst>
            <a:outerShdw dir="16200000" dist="0" blurRad="556370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19939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03400" y="2032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6680200"/>
            <a:ext cx="3937000" cy="292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240000" y="6311900"/>
            <a:ext cx="3441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개선을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위한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핵심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조언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3225800"/>
            <a:ext cx="39370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2133600"/>
            <a:ext cx="13665200" cy="7391400"/>
          </a:xfrm>
          <a:prstGeom prst="rect">
            <a:avLst/>
          </a:prstGeom>
          <a:effectLst>
            <a:outerShdw dir="16200000" dist="0" blurRad="544719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" y="4864100"/>
            <a:ext cx="1041400" cy="431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2133600"/>
            <a:ext cx="1574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89000" y="2171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1778000"/>
            <a:ext cx="11125200" cy="128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19300" y="901700"/>
            <a:ext cx="2870200" cy="3606800"/>
          </a:xfrm>
          <a:prstGeom prst="rect">
            <a:avLst/>
          </a:prstGeom>
          <a:effectLst>
            <a:outerShdw dir="16200000" dist="0" blurRad="82273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92500" y="3873500"/>
            <a:ext cx="112268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19300" y="5308600"/>
            <a:ext cx="2844800" cy="2476500"/>
          </a:xfrm>
          <a:prstGeom prst="rect">
            <a:avLst/>
          </a:prstGeom>
          <a:effectLst>
            <a:outerShdw dir="16200000" dist="0" blurRad="60871">
              <a:srgbClr val="000000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4719300" y="3429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고정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항목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입력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46863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월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목표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지출액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설정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0200" y="2171700"/>
            <a:ext cx="12153900" cy="7391400"/>
          </a:xfrm>
          <a:prstGeom prst="rect">
            <a:avLst/>
          </a:prstGeom>
          <a:effectLst>
            <a:outerShdw dir="16200000" dist="0" blurRad="544719">
              <a:srgbClr val="000000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2171700"/>
            <a:ext cx="15748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6100" y="22098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97200" y="3987800"/>
            <a:ext cx="10490200" cy="128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68400" y="469900"/>
            <a:ext cx="3035300" cy="3962400"/>
          </a:xfrm>
          <a:prstGeom prst="rect">
            <a:avLst/>
          </a:prstGeom>
          <a:effectLst>
            <a:outerShdw dir="16200000" dist="0" blurRad="91412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73400" y="6464300"/>
            <a:ext cx="101092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09600" y="4711700"/>
            <a:ext cx="4622800" cy="5168900"/>
          </a:xfrm>
          <a:prstGeom prst="rect">
            <a:avLst/>
          </a:prstGeom>
          <a:effectLst>
            <a:outerShdw dir="16200000" dist="0" blurRad="212799">
              <a:srgbClr val="000000">
                <a:alpha val="5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0795000" y="33909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절감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목표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15600" y="71120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챌린지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확인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/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수정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1955800"/>
            <a:ext cx="14224000" cy="7683500"/>
          </a:xfrm>
          <a:prstGeom prst="rect">
            <a:avLst/>
          </a:prstGeom>
          <a:effectLst>
            <a:outerShdw dir="16200000" dist="0" blurRad="587801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부가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33800" y="6286500"/>
            <a:ext cx="117729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955800"/>
            <a:ext cx="15748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24100" y="6692900"/>
            <a:ext cx="3086100" cy="205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79500" y="19939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1800" y="6057900"/>
            <a:ext cx="3441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테마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설정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18100" y="5854700"/>
            <a:ext cx="5156200" cy="200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74300" y="2273300"/>
            <a:ext cx="3581400" cy="358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99500" y="4000500"/>
            <a:ext cx="1587500" cy="158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02900" y="5588000"/>
            <a:ext cx="1270000" cy="189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94300" y="2882900"/>
            <a:ext cx="2616200" cy="261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84200" y="5143500"/>
            <a:ext cx="1701800" cy="170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89300" y="4559300"/>
            <a:ext cx="1638300" cy="170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58200" y="1549400"/>
            <a:ext cx="1282700" cy="171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58200" y="7924800"/>
            <a:ext cx="31623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07000" y="1727200"/>
            <a:ext cx="1308100" cy="130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293600" y="7226300"/>
            <a:ext cx="1257300" cy="1193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01700" y="787400"/>
            <a:ext cx="3517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04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1943100"/>
            <a:ext cx="7112000" cy="6210300"/>
          </a:xfrm>
          <a:prstGeom prst="rect">
            <a:avLst/>
          </a:prstGeom>
          <a:effectLst>
            <a:outerShdw dir="16200000" dist="0" blurRad="383848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12200" y="2933700"/>
            <a:ext cx="9144000" cy="4597400"/>
          </a:xfrm>
          <a:prstGeom prst="rect">
            <a:avLst/>
          </a:prstGeom>
          <a:effectLst>
            <a:outerShdw dir="16200000" dist="0" blurRad="210267">
              <a:srgbClr val="000000">
                <a:alpha val="5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4025900" y="8445500"/>
            <a:ext cx="1346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[ERD]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4300" y="7874000"/>
            <a:ext cx="102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목업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1700" y="787400"/>
            <a:ext cx="39751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04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ERD /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목업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33909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04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" y="2832100"/>
          <a:ext cx="16522700" cy="6553200"/>
        </p:xfrm>
        <a:graphic>
          <a:graphicData uri="http://schemas.openxmlformats.org/drawingml/2006/table">
            <a:tbl>
              <a:tblPr/>
              <a:tblGrid>
                <a:gridCol w="3302000"/>
                <a:gridCol w="3302000"/>
                <a:gridCol w="3302000"/>
                <a:gridCol w="3302000"/>
                <a:gridCol w="3302000"/>
              </a:tblGrid>
              <a:tr h="1384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A9EED"/>
                          </a:solidFill>
                          <a:ea typeface="Pretendard Medium"/>
                        </a:rPr>
                        <a:t>날짜</a:t>
                      </a:r>
                      <a:r>
                        <a:rPr lang="en-US" sz="2400" b="false" i="false" u="none" strike="noStrike">
                          <a:solidFill>
                            <a:srgbClr val="4A9EED"/>
                          </a:solidFill>
                          <a:latin typeface="Pretendard Medium"/>
                        </a:rPr>
                        <a:t> / </a:t>
                      </a:r>
                      <a:r>
                        <a:rPr lang="ko-KR" sz="2400" b="false" i="false" u="none" strike="noStrike">
                          <a:solidFill>
                            <a:srgbClr val="4A9EED"/>
                          </a:solidFill>
                          <a:ea typeface="Pretendard Medium"/>
                        </a:rPr>
                        <a:t>과정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4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월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24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4A9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5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월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1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5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월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15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4A9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5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월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27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270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기획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요구사항</a:t>
                      </a:r>
                      <a:endParaRPr lang="en-US" sz="1100"/>
                    </a:p>
                    <a:p>
                      <a:pPr algn="ctr" lvl="0">
                        <a:lnSpc>
                          <a:spcPct val="115619"/>
                        </a:lnSpc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정의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384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핵심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기능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MVP</a:t>
                      </a:r>
                      <a:endParaRPr lang="en-US" sz="1100"/>
                    </a:p>
                    <a:p>
                      <a:pPr algn="ctr" lvl="0">
                        <a:lnSpc>
                          <a:spcPct val="115619"/>
                        </a:lnSpc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구현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270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GPT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기반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분석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115619"/>
                        </a:lnSpc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기능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구현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270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전체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기능</a:t>
                      </a:r>
                      <a:r>
                        <a:rPr lang="en-US" sz="2400" b="false" i="false" u="none" strike="noStrike">
                          <a:solidFill>
                            <a:srgbClr val="3D3D3D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3D3D3D"/>
                          </a:solidFill>
                          <a:ea typeface="Pretendard Medium"/>
                        </a:rPr>
                        <a:t>통합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4216400" y="5143500"/>
            <a:ext cx="13157200" cy="13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4279900" y="6400800"/>
            <a:ext cx="13157200" cy="13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4279900" y="7645400"/>
            <a:ext cx="13157200" cy="13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4279900" y="8890000"/>
            <a:ext cx="13157200" cy="13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16400" y="4927600"/>
            <a:ext cx="4025900" cy="558800"/>
          </a:xfrm>
          <a:prstGeom prst="rect">
            <a:avLst/>
          </a:prstGeom>
          <a:effectLst>
            <a:outerShdw dir="5400000" dist="0" blurRad="39313">
              <a:srgbClr val="3D3D3D">
                <a:alpha val="45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62800" y="6235700"/>
            <a:ext cx="4673600" cy="558800"/>
          </a:xfrm>
          <a:prstGeom prst="rect">
            <a:avLst/>
          </a:prstGeom>
          <a:effectLst>
            <a:outerShdw dir="5400000" dist="0" blurRad="39313">
              <a:srgbClr val="4A9EED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42000" y="7404100"/>
            <a:ext cx="8026400" cy="558800"/>
          </a:xfrm>
          <a:prstGeom prst="rect">
            <a:avLst/>
          </a:prstGeom>
          <a:effectLst>
            <a:outerShdw dir="5400000" dist="0" blurRad="39313">
              <a:srgbClr val="3D3D3D">
                <a:alpha val="45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28400" y="8610600"/>
            <a:ext cx="6172200" cy="558800"/>
          </a:xfrm>
          <a:prstGeom prst="rect">
            <a:avLst/>
          </a:prstGeom>
          <a:effectLst>
            <a:outerShdw dir="5400000" dist="0" blurRad="39313">
              <a:srgbClr val="4A9EED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921000"/>
            <a:ext cx="9994900" cy="5054600"/>
          </a:xfrm>
          <a:prstGeom prst="rect">
            <a:avLst/>
          </a:prstGeom>
          <a:effectLst>
            <a:outerShdw dir="16200000" dist="0" blurRad="25389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43400" y="3975100"/>
            <a:ext cx="2247900" cy="40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855700" y="9258300"/>
            <a:ext cx="2857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당일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0" y="8255000"/>
            <a:ext cx="2197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[Notion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Bold"/>
              </a:rPr>
              <a:t>]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69700" y="1016000"/>
            <a:ext cx="6172200" cy="4051300"/>
          </a:xfrm>
          <a:prstGeom prst="rect">
            <a:avLst/>
          </a:prstGeom>
          <a:effectLst>
            <a:outerShdw dir="16200000" dist="0" blurRad="163086">
              <a:srgbClr val="000000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22200" y="1460500"/>
            <a:ext cx="4813300" cy="5105400"/>
          </a:xfrm>
          <a:prstGeom prst="rect">
            <a:avLst/>
          </a:prstGeom>
          <a:effectLst>
            <a:outerShdw dir="16200000" dist="0" blurRad="230727">
              <a:srgbClr val="000000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901700" y="787400"/>
            <a:ext cx="3556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04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11000" y="1968500"/>
            <a:ext cx="5207000" cy="6172200"/>
          </a:xfrm>
          <a:prstGeom prst="rect">
            <a:avLst/>
          </a:prstGeom>
          <a:effectLst>
            <a:outerShdw dir="16200000" dist="0" blurRad="269705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80900" y="2679700"/>
            <a:ext cx="5283200" cy="6438900"/>
          </a:xfrm>
          <a:prstGeom prst="rect">
            <a:avLst/>
          </a:prstGeom>
          <a:effectLst>
            <a:outerShdw dir="16200000" dist="0" blurRad="278168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60000">
            <a:off x="6311900" y="876300"/>
            <a:ext cx="48641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419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05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개선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방안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80300" y="4622800"/>
            <a:ext cx="42164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Bold"/>
              </a:rPr>
              <a:t>계획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Bold"/>
              </a:rPr>
              <a:t> 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3098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01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86600" y="3937000"/>
            <a:ext cx="4483100" cy="259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600" b="false" i="false" u="none" strike="noStrike">
                <a:solidFill>
                  <a:srgbClr val="0050FF"/>
                </a:solidFill>
                <a:highlight>
                  <a:srgbClr val="FFFFFF"/>
                </a:highlight>
                <a:ea typeface="Nanum Pen Script"/>
              </a:rPr>
              <a:t>황천길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16800" y="2705100"/>
            <a:ext cx="4318000" cy="160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057900"/>
            <a:ext cx="3860800" cy="160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976100" y="2159000"/>
            <a:ext cx="42926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700" b="false" i="false" u="none" strike="noStrike">
                <a:solidFill>
                  <a:srgbClr val="0050FF"/>
                </a:solidFill>
                <a:highlight>
                  <a:srgbClr val="FFFFFF"/>
                </a:highlight>
                <a:ea typeface="Nanum Pen Script"/>
              </a:rPr>
              <a:t>황지민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0" y="7023100"/>
            <a:ext cx="42926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700" b="false" i="false" u="none" strike="noStrike">
                <a:solidFill>
                  <a:srgbClr val="0050FF"/>
                </a:solidFill>
                <a:highlight>
                  <a:srgbClr val="FFFFFF"/>
                </a:highlight>
                <a:ea typeface="Nanum Pen Script"/>
              </a:rPr>
              <a:t>천명준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5524500"/>
            <a:ext cx="15646400" cy="3619500"/>
          </a:xfrm>
          <a:prstGeom prst="rect">
            <a:avLst/>
          </a:prstGeom>
          <a:effectLst>
            <a:outerShdw dir="16200000" dist="0" blurRad="130474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5905500"/>
            <a:ext cx="2959100" cy="295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1689100"/>
            <a:ext cx="15646400" cy="3810000"/>
          </a:xfrm>
          <a:prstGeom prst="rect">
            <a:avLst/>
          </a:prstGeom>
          <a:effectLst>
            <a:outerShdw dir="16200000" dist="0" blurRad="144569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901700" y="787400"/>
            <a:ext cx="47244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05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느낀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2159000"/>
            <a:ext cx="2933700" cy="2933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22400" y="1828800"/>
            <a:ext cx="183642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처음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프로젝트라서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초반에는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막막했습니다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어려웠던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부분은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단계였습니다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스택에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이해가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충분하지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상태에서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계획하다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예상보다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걸렸고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처음부터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백지에서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만들어가는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쉽지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않았습니다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진행되면서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백엔드와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이해가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점차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깊어졌고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속도도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빨라졌습니다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화면에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동작하는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성취감을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느꼈습니다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갈수록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욕심도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넣고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싶었지만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마감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기한이라는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현실적인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아쉬움을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남기기도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400" y="6223000"/>
            <a:ext cx="183642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경험했지만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이번처럼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세부적으로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설계하고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구조화한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처음이었습니다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Django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백엔드로만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다루는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초반에는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낯설었지만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점차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구조적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방식과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Django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본질을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깊이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이해하게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되었습니다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거듭할수록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욕심이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생겼고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배웠다고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생각했지만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부족하다는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것도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느꼈습니다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역량과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방향성을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돌아볼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있었던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값진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경험이었습니다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다음엔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성장한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모습으로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완성도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결과물을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만들고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싶습니다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419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05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QnA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8300" y="4457700"/>
            <a:ext cx="42926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500" b="false" i="false" u="none" strike="noStrike">
                <a:solidFill>
                  <a:srgbClr val="000000"/>
                </a:solidFill>
                <a:latin typeface="Pretendard Bold"/>
              </a:rPr>
              <a:t>QnA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18300" y="4432300"/>
            <a:ext cx="52959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5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85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19200" y="-177800"/>
            <a:ext cx="19723100" cy="1054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50500" y="2057400"/>
            <a:ext cx="5638800" cy="7175500"/>
          </a:xfrm>
          <a:prstGeom prst="rect">
            <a:avLst/>
          </a:prstGeom>
          <a:effectLst>
            <a:outerShdw dir="16200000" dist="0" blurRad="31733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07800" y="3187700"/>
            <a:ext cx="3136900" cy="313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2057400"/>
            <a:ext cx="5638800" cy="7175500"/>
          </a:xfrm>
          <a:prstGeom prst="rect">
            <a:avLst/>
          </a:prstGeom>
          <a:effectLst>
            <a:outerShdw dir="16200000" dist="0" blurRad="317335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3175000"/>
            <a:ext cx="3136900" cy="313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75300" y="5638800"/>
            <a:ext cx="711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83400" y="7289800"/>
            <a:ext cx="46609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807200" y="8153400"/>
            <a:ext cx="4660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319000" y="2781300"/>
            <a:ext cx="1778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황지민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05300" y="2781300"/>
            <a:ext cx="201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팀장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천명준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78300" y="6172200"/>
            <a:ext cx="20193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프론트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06300" y="6172200"/>
            <a:ext cx="18034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프론트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SemiBold"/>
              </a:rPr>
              <a:t>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1700" y="787400"/>
            <a:ext cx="3098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01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17900" y="7226300"/>
            <a:ext cx="3073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아이디어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구상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&amp;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설계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68700" y="7912100"/>
            <a:ext cx="2895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프론트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프론트와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백엔드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연동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 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7400" y="7188200"/>
            <a:ext cx="19812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디자인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&amp;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시각화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8051800"/>
            <a:ext cx="2057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백엔드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기능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8300" y="457200"/>
            <a:ext cx="175641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16600" y="5994400"/>
            <a:ext cx="3784600" cy="1181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1700" y="787400"/>
            <a:ext cx="4051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플랜잇이란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24300" y="2857500"/>
            <a:ext cx="11315700" cy="259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600" b="true" i="false" u="none" strike="noStrike">
                <a:solidFill>
                  <a:srgbClr val="0050FF"/>
                </a:solidFill>
                <a:highlight>
                  <a:srgbClr val="FFFFFF"/>
                </a:highlight>
                <a:latin typeface="210 Ohneuleun Regular"/>
              </a:rPr>
              <a:t>Need help?</a:t>
            </a:r>
            <a:r>
              <a:rPr lang="en-US" sz="14600" b="true" i="false" u="none" strike="noStrike">
                <a:solidFill>
                  <a:srgbClr val="0050FF"/>
                </a:solidFill>
                <a:highlight>
                  <a:srgbClr val="FFFFFF"/>
                </a:highlight>
                <a:latin typeface="210 Ohneuleun Regular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50500" y="5156200"/>
            <a:ext cx="8978900" cy="259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600" b="true" i="false" u="none" strike="noStrike">
                <a:solidFill>
                  <a:srgbClr val="0050FF"/>
                </a:solidFill>
                <a:latin typeface="210 Ohneuleun Regular"/>
              </a:rPr>
              <a:t>planit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8300" y="457200"/>
            <a:ext cx="175641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 rot="0">
            <a:off x="2146300" y="5130800"/>
            <a:ext cx="13690600" cy="952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52700" y="4140200"/>
            <a:ext cx="138303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700" b="false" i="false" u="none" strike="noStrike" spc="-400">
                <a:solidFill>
                  <a:srgbClr val="0050FF"/>
                </a:solidFill>
                <a:latin typeface="Pretendard Bold"/>
              </a:rPr>
              <a:t>plan     </a:t>
            </a:r>
            <a:r>
              <a:rPr lang="en-US" sz="9700" b="false" i="false" u="none" strike="noStrike" spc="-400">
                <a:solidFill>
                  <a:srgbClr val="000000"/>
                </a:solidFill>
                <a:latin typeface="Pretendard Bold"/>
              </a:rPr>
              <a:t>+</a:t>
            </a:r>
            <a:r>
              <a:rPr lang="en-US" sz="9700" b="false" i="false" u="none" strike="noStrike" spc="-400">
                <a:solidFill>
                  <a:srgbClr val="0050FF"/>
                </a:solidFill>
                <a:latin typeface="Pretendard Bold"/>
              </a:rPr>
              <a:t>      it     </a:t>
            </a:r>
            <a:r>
              <a:rPr lang="en-US" sz="9700" b="false" i="false" u="none" strike="noStrike" spc="-400">
                <a:solidFill>
                  <a:srgbClr val="000000"/>
                </a:solidFill>
                <a:latin typeface="Pretendard Bold"/>
              </a:rPr>
              <a:t>=</a:t>
            </a:r>
            <a:r>
              <a:rPr lang="en-US" sz="9700" b="false" i="false" u="none" strike="noStrike" spc="-400">
                <a:solidFill>
                  <a:srgbClr val="0050FF"/>
                </a:solidFill>
                <a:latin typeface="Pretendard Bold"/>
              </a:rPr>
              <a:t>     planit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1700" y="787400"/>
            <a:ext cx="4051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플랜잇이란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91800" y="4673600"/>
            <a:ext cx="1498600" cy="1193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738100" y="7366000"/>
            <a:ext cx="3810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true" i="false" u="none" strike="noStrike">
                <a:solidFill>
                  <a:srgbClr val="000000"/>
                </a:solidFill>
                <a:ea typeface="Pretendard SemiBold"/>
              </a:rPr>
              <a:t>나만의</a:t>
            </a:r>
            <a:r>
              <a:rPr lang="en-US" sz="3100" b="tru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SemiBold"/>
              </a:rPr>
              <a:t>AI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SemiBold"/>
              </a:rPr>
              <a:t>가이드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90400" y="2374900"/>
            <a:ext cx="4965700" cy="4965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63900" y="2108200"/>
            <a:ext cx="5168900" cy="6172200"/>
          </a:xfrm>
          <a:prstGeom prst="rect">
            <a:avLst/>
          </a:prstGeom>
          <a:effectLst>
            <a:outerShdw dir="16200000" dist="0" blurRad="265705">
              <a:srgbClr val="000000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3441700"/>
            <a:ext cx="6172200" cy="5143500"/>
          </a:xfrm>
          <a:prstGeom prst="rect">
            <a:avLst/>
          </a:prstGeom>
          <a:effectLst>
            <a:outerShdw dir="16200000" dist="0" blurRad="263346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59200" y="4584700"/>
            <a:ext cx="5740400" cy="5321300"/>
          </a:xfrm>
          <a:prstGeom prst="rect">
            <a:avLst/>
          </a:prstGeom>
          <a:effectLst>
            <a:outerShdw dir="16200000" dist="0" blurRad="282293">
              <a:srgbClr val="000000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98800" y="1905000"/>
            <a:ext cx="54864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" y="3213100"/>
            <a:ext cx="22098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" y="8801100"/>
            <a:ext cx="26924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94100" y="10134600"/>
            <a:ext cx="61214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404100" y="3086100"/>
            <a:ext cx="24003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413000" y="2565400"/>
            <a:ext cx="12446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2120900" y="5994400"/>
            <a:ext cx="55753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2984500" y="9461500"/>
            <a:ext cx="12319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845300" y="7226300"/>
            <a:ext cx="57150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85200" y="4381500"/>
            <a:ext cx="10795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01700" y="787400"/>
            <a:ext cx="5054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기획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배경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35200" y="2540000"/>
            <a:ext cx="12661900" cy="6845300"/>
          </a:xfrm>
          <a:prstGeom prst="rect">
            <a:avLst/>
          </a:prstGeom>
          <a:effectLst>
            <a:outerShdw dir="16200000" dist="0" blurRad="467351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60300" y="1549400"/>
            <a:ext cx="2933700" cy="1219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01700" y="787400"/>
            <a:ext cx="7747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03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84500" y="1346200"/>
            <a:ext cx="4216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planit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페이지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73300" y="2578100"/>
            <a:ext cx="1524000" cy="5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76500" y="2616200"/>
            <a:ext cx="2133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215900"/>
            <a:ext cx="178816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4800" y="1981200"/>
            <a:ext cx="14135100" cy="7645400"/>
          </a:xfrm>
          <a:prstGeom prst="rect">
            <a:avLst/>
          </a:prstGeom>
          <a:effectLst>
            <a:outerShdw dir="16200000" dist="0" blurRad="582019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26600" y="1371600"/>
            <a:ext cx="4813300" cy="148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848100"/>
            <a:ext cx="39370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6642100"/>
            <a:ext cx="39370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3467100"/>
            <a:ext cx="1447800" cy="546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1700" y="787400"/>
            <a:ext cx="9245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50FF"/>
                </a:solidFill>
                <a:latin typeface="Pretendard Bold"/>
              </a:rPr>
              <a:t>02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4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-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소비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패턴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분석</a:t>
            </a:r>
            <a:r>
              <a:rPr lang="en-US" sz="45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595959"/>
                </a:solidFill>
                <a:ea typeface="Pretendard Bold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1993900"/>
            <a:ext cx="1574800" cy="55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03400" y="2032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0050FF"/>
                </a:solidFill>
                <a:latin typeface="Pretendard Bold"/>
              </a:rPr>
              <a:t>planit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79600" y="914400"/>
            <a:ext cx="3441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ChatGPT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의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사용자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41600" y="3568700"/>
            <a:ext cx="3441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월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지출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총액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41600" y="6146800"/>
            <a:ext cx="3441700" cy="130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예산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초과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여부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및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원인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" y="3746500"/>
            <a:ext cx="546100" cy="38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-1409700" y="3429000"/>
            <a:ext cx="4216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내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소비</a:t>
            </a:r>
            <a:r>
              <a:rPr lang="en-US" sz="2700" b="false" i="false" u="none" strike="noStrike">
                <a:solidFill>
                  <a:srgbClr val="0050FF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50FF"/>
                </a:solidFill>
                <a:ea typeface="Pretendard SemiBold"/>
              </a:rPr>
              <a:t>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